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6" r:id="rId2"/>
    <p:sldId id="259" r:id="rId3"/>
    <p:sldId id="260" r:id="rId4"/>
    <p:sldId id="267" r:id="rId5"/>
    <p:sldId id="268" r:id="rId6"/>
    <p:sldId id="269" r:id="rId7"/>
    <p:sldId id="270" r:id="rId8"/>
    <p:sldId id="271" r:id="rId9"/>
    <p:sldId id="263" r:id="rId10"/>
    <p:sldId id="265" r:id="rId11"/>
    <p:sldId id="264" r:id="rId12"/>
    <p:sldId id="272" r:id="rId13"/>
    <p:sldId id="257" r:id="rId1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0133" y="1"/>
            <a:ext cx="4093104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646" y="914401"/>
            <a:ext cx="7526054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925" y="4402667"/>
            <a:ext cx="624277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36255" y="6117337"/>
            <a:ext cx="928929" cy="365125"/>
          </a:xfrm>
        </p:spPr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5711" y="6117337"/>
            <a:ext cx="391022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4930" y="6117337"/>
            <a:ext cx="445770" cy="365125"/>
          </a:xfrm>
        </p:spPr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 12"/>
          <p:cNvSpPr/>
          <p:nvPr/>
        </p:nvSpPr>
        <p:spPr bwMode="auto">
          <a:xfrm>
            <a:off x="220133" y="3771900"/>
            <a:ext cx="392113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07088" y="3867150"/>
            <a:ext cx="67072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952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7" y="4732865"/>
            <a:ext cx="814232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39140" y="932112"/>
            <a:ext cx="6685320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7" y="5299603"/>
            <a:ext cx="8142324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4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685800"/>
            <a:ext cx="8142324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64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1421" y="3428999"/>
            <a:ext cx="7183722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343400"/>
            <a:ext cx="814232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0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20" y="3308581"/>
            <a:ext cx="8142321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7381"/>
            <a:ext cx="8142323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0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50207" y="863023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3214" y="2819399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637" y="685801"/>
            <a:ext cx="7555291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9" y="3886200"/>
            <a:ext cx="8142323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7" y="4775200"/>
            <a:ext cx="8142323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90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9" y="685802"/>
            <a:ext cx="8142324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6318" y="3505200"/>
            <a:ext cx="814232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318" y="4343400"/>
            <a:ext cx="8142325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8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57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09843" y="685800"/>
            <a:ext cx="14388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318" y="685800"/>
            <a:ext cx="6517737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8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978" y="2667000"/>
            <a:ext cx="8346723" cy="333281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56357" y="6108174"/>
            <a:ext cx="928929" cy="365125"/>
          </a:xfrm>
        </p:spPr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7035" y="6108174"/>
            <a:ext cx="575739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7215" y="6108174"/>
            <a:ext cx="463486" cy="365125"/>
          </a:xfrm>
        </p:spPr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3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579" y="2666999"/>
            <a:ext cx="7258122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2581" y="5027070"/>
            <a:ext cx="725811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2761" y="6116071"/>
            <a:ext cx="447940" cy="365125"/>
          </a:xfrm>
        </p:spPr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78" y="685802"/>
            <a:ext cx="834672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3977" y="2667000"/>
            <a:ext cx="4051554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9146" y="2667000"/>
            <a:ext cx="4051554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3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272" y="2658533"/>
            <a:ext cx="374431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6316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1852" y="2667000"/>
            <a:ext cx="375679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0371" y="3335337"/>
            <a:ext cx="3978269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2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2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4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318" y="1600200"/>
            <a:ext cx="288441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516" y="685801"/>
            <a:ext cx="507212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6318" y="2971800"/>
            <a:ext cx="288441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9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7" y="1752599"/>
            <a:ext cx="440990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72287" y="914400"/>
            <a:ext cx="266648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5027" y="3124199"/>
            <a:ext cx="440990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7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"/>
            <a:ext cx="2309681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78" y="457201"/>
            <a:ext cx="8346723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3978" y="2667001"/>
            <a:ext cx="8346722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71903" y="6116071"/>
            <a:ext cx="92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B34140-71E2-4847-BF04-995D31171211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2581" y="6116071"/>
            <a:ext cx="57573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2761" y="6116071"/>
            <a:ext cx="447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37EACF-6D43-4DFF-BC6E-036A280EED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59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mt.org.uk/projects/mepres/book7/bk7i10/bk7_10i3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C900440405[1]"/>
          <p:cNvPicPr>
            <a:picLocks noChangeAspect="1" noChangeArrowheads="1"/>
          </p:cNvPicPr>
          <p:nvPr/>
        </p:nvPicPr>
        <p:blipFill>
          <a:blip r:embed="rId2">
            <a:lum bright="2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88913"/>
            <a:ext cx="6337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76288" y="2708276"/>
            <a:ext cx="853440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FRACTIONS </a:t>
            </a:r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33"/>
                </a:solidFill>
                <a:latin typeface="Arial Black" panose="020B0A04020102020204" pitchFamily="34" charset="0"/>
              </a:rPr>
              <a:t>of an amount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391" y="1212211"/>
            <a:ext cx="5306786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3" dirty="0"/>
              <a:t>Now let’s practice some more :</a:t>
            </a:r>
          </a:p>
          <a:p>
            <a:endParaRPr lang="en-GB" sz="1463" dirty="0"/>
          </a:p>
          <a:p>
            <a:r>
              <a:rPr lang="en-GB" sz="1463" dirty="0">
                <a:hlinkClick r:id="rId2"/>
              </a:rPr>
              <a:t>http://</a:t>
            </a:r>
            <a:r>
              <a:rPr lang="en-GB" sz="1463" dirty="0" smtClean="0">
                <a:hlinkClick r:id="rId2"/>
              </a:rPr>
              <a:t>www.cimt.org.uk/projects/mepres/book7/bk7i10/bk7_10i3.htm</a:t>
            </a:r>
            <a:endParaRPr lang="en-GB" sz="1463" dirty="0" smtClean="0"/>
          </a:p>
          <a:p>
            <a:endParaRPr lang="en-GB" sz="1463" dirty="0" smtClean="0"/>
          </a:p>
          <a:p>
            <a:endParaRPr lang="en-GB" sz="1463" dirty="0"/>
          </a:p>
          <a:p>
            <a:endParaRPr lang="en-GB" sz="1463" dirty="0"/>
          </a:p>
        </p:txBody>
      </p:sp>
      <p:sp>
        <p:nvSpPr>
          <p:cNvPr id="3" name="TextBox 2"/>
          <p:cNvSpPr txBox="1"/>
          <p:nvPr/>
        </p:nvSpPr>
        <p:spPr>
          <a:xfrm>
            <a:off x="2377440" y="3455469"/>
            <a:ext cx="5255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Or play the treasure hunt cards game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464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054" y="1711580"/>
            <a:ext cx="6057262" cy="2239254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81038" y="939602"/>
            <a:ext cx="8543925" cy="1077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575" b="1" dirty="0"/>
              <a:t>Exam Questions</a:t>
            </a:r>
            <a:endParaRPr lang="en-GB" altLang="en-US" sz="3575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87" y="1772289"/>
            <a:ext cx="49084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0986" y="4146310"/>
            <a:ext cx="7840160" cy="1367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275" dirty="0"/>
              <a:t>There are 35 students in the class, 3/5 of the pupils support Chelsea and the remainder support Arsenal. </a:t>
            </a:r>
          </a:p>
          <a:p>
            <a:r>
              <a:rPr lang="en-GB" altLang="en-US" sz="2275" dirty="0"/>
              <a:t>How many students support Arsenal?</a:t>
            </a:r>
          </a:p>
          <a:p>
            <a:endParaRPr lang="en-GB" sz="1463" dirty="0"/>
          </a:p>
        </p:txBody>
      </p:sp>
      <p:sp>
        <p:nvSpPr>
          <p:cNvPr id="6" name="TextBox 5"/>
          <p:cNvSpPr txBox="1"/>
          <p:nvPr/>
        </p:nvSpPr>
        <p:spPr>
          <a:xfrm>
            <a:off x="2154871" y="4189098"/>
            <a:ext cx="49084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5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GB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4436" y="3361052"/>
            <a:ext cx="1140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£280</a:t>
            </a:r>
            <a:endParaRPr lang="en-GB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7299" y="5021549"/>
            <a:ext cx="2078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students</a:t>
            </a:r>
            <a:endParaRPr lang="en-GB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66" y="961908"/>
            <a:ext cx="2476500" cy="1260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56" y="3950834"/>
            <a:ext cx="1932587" cy="222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947" y="279133"/>
            <a:ext cx="505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 question for you to work in your book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350" y="864951"/>
            <a:ext cx="5711091" cy="2472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2409" y="875899"/>
            <a:ext cx="2415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Entry 3 exam question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7901" y="3907940"/>
            <a:ext cx="25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Level 1 exam question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881" y="3565150"/>
            <a:ext cx="6530119" cy="317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5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875" y="4127063"/>
            <a:ext cx="1371486" cy="6720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871" y="1175549"/>
            <a:ext cx="1643223" cy="965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1" y="172255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L.O: To reduce or increase amounts of money by different percentages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499" y="551723"/>
            <a:ext cx="2388598" cy="428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499" y="551721"/>
            <a:ext cx="23633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6785" y="551722"/>
            <a:ext cx="23828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93" y="1175536"/>
            <a:ext cx="1662207" cy="928065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 flipH="1">
            <a:off x="2131616" y="1702134"/>
            <a:ext cx="720346" cy="28504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227861" y="1649983"/>
            <a:ext cx="69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£750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2059" y="2157136"/>
            <a:ext cx="21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guitar is reduced by 20% in the sale. What is its new price?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18405" y="3265634"/>
            <a:ext cx="775079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505" y="4077793"/>
            <a:ext cx="1260030" cy="856455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 flipH="1">
            <a:off x="2150664" y="4514051"/>
            <a:ext cx="720346" cy="28504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46909" y="4461900"/>
            <a:ext cx="694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£250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3007" y="5026499"/>
            <a:ext cx="21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Xbox One is reduced by 10% in the sale. What is its new price?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6535" y="6129609"/>
            <a:ext cx="775079" cy="323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750631" y="1101199"/>
            <a:ext cx="2363335" cy="266178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72763" y="3952916"/>
            <a:ext cx="2363335" cy="266178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Pentagon 18"/>
          <p:cNvSpPr/>
          <p:nvPr/>
        </p:nvSpPr>
        <p:spPr>
          <a:xfrm flipH="1">
            <a:off x="5271484" y="1702133"/>
            <a:ext cx="861867" cy="29376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67729" y="1677279"/>
            <a:ext cx="765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£1,200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1927" y="2157136"/>
            <a:ext cx="210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4K TV is reduced by 10% in the sale. What is its new price?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8273" y="3265634"/>
            <a:ext cx="775079" cy="3238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4" name="Pentagon 23"/>
          <p:cNvSpPr/>
          <p:nvPr/>
        </p:nvSpPr>
        <p:spPr>
          <a:xfrm flipH="1">
            <a:off x="5290532" y="4514051"/>
            <a:ext cx="901620" cy="28504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72465" y="4471373"/>
            <a:ext cx="88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£2,400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47870" y="5026499"/>
            <a:ext cx="224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Orange amp is reduced by 30% in the sale. What is its new price?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46403" y="6129609"/>
            <a:ext cx="775079" cy="3238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890499" y="1101199"/>
            <a:ext cx="2363335" cy="2661787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912631" y="3952916"/>
            <a:ext cx="2363335" cy="2661787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4" name="Pentagon 33"/>
          <p:cNvSpPr/>
          <p:nvPr/>
        </p:nvSpPr>
        <p:spPr>
          <a:xfrm flipH="1">
            <a:off x="8237294" y="1702133"/>
            <a:ext cx="744781" cy="29376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8333540" y="1677279"/>
            <a:ext cx="765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£130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78442" y="2157136"/>
            <a:ext cx="2341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scooter is increased by 20% for Christmas. What is its new price?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24084" y="3265634"/>
            <a:ext cx="775079" cy="3238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8" name="Pentagon 37"/>
          <p:cNvSpPr/>
          <p:nvPr/>
        </p:nvSpPr>
        <p:spPr>
          <a:xfrm flipH="1">
            <a:off x="8256343" y="4514051"/>
            <a:ext cx="901620" cy="28504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38276" y="4471373"/>
            <a:ext cx="881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£540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30511" y="5026499"/>
            <a:ext cx="224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This iPhone 6s is increased by 5% for Christmas. What is its new price?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12214" y="6129609"/>
            <a:ext cx="775079" cy="3238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856310" y="1101199"/>
            <a:ext cx="2363335" cy="2661787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6878442" y="3952916"/>
            <a:ext cx="2363335" cy="2661787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278" y="1205277"/>
            <a:ext cx="1057586" cy="95447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30333" t="8730" r="30500"/>
          <a:stretch/>
        </p:blipFill>
        <p:spPr>
          <a:xfrm>
            <a:off x="7144148" y="4046880"/>
            <a:ext cx="763722" cy="9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Objectives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Be able to calculate a fraction part of a number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and answer at least 5 questions on this topic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Be </a:t>
            </a:r>
            <a:r>
              <a:rPr lang="en-GB" dirty="0" smtClean="0">
                <a:solidFill>
                  <a:schemeClr val="tx1"/>
                </a:solidFill>
              </a:rPr>
              <a:t>able to answer at least 1 exam question at your level about </a:t>
            </a:r>
            <a:r>
              <a:rPr lang="en-GB" dirty="0" smtClean="0">
                <a:solidFill>
                  <a:schemeClr val="tx1"/>
                </a:solidFill>
              </a:rPr>
              <a:t>this topic.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68" y="727891"/>
            <a:ext cx="8543925" cy="75022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So lets start with Fractions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04" y="1842293"/>
            <a:ext cx="4174774" cy="3769275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How would you work out a half?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What is half of 100?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What is half of 220?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What is half of 350?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7031" y="1842293"/>
            <a:ext cx="3662840" cy="3769275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75" dirty="0"/>
              <a:t>Now how about a quarter?</a:t>
            </a:r>
          </a:p>
          <a:p>
            <a:pPr marL="0" indent="0">
              <a:buNone/>
            </a:pPr>
            <a:endParaRPr lang="en-GB" sz="2275" dirty="0"/>
          </a:p>
          <a:p>
            <a:r>
              <a:rPr lang="en-GB" sz="2275" dirty="0"/>
              <a:t>What is a quarter of 100?</a:t>
            </a:r>
          </a:p>
          <a:p>
            <a:endParaRPr lang="en-GB" sz="2275" dirty="0"/>
          </a:p>
          <a:p>
            <a:r>
              <a:rPr lang="en-GB" sz="2275" dirty="0"/>
              <a:t>What is quarter of 220?</a:t>
            </a:r>
          </a:p>
          <a:p>
            <a:endParaRPr lang="en-GB" sz="2275" dirty="0"/>
          </a:p>
          <a:p>
            <a:r>
              <a:rPr lang="en-GB" sz="2275" dirty="0"/>
              <a:t>What is quarter of 350?</a:t>
            </a:r>
            <a:endParaRPr lang="en-GB" sz="2275" dirty="0"/>
          </a:p>
        </p:txBody>
      </p:sp>
    </p:spTree>
    <p:extLst>
      <p:ext uri="{BB962C8B-B14F-4D97-AF65-F5344CB8AC3E}">
        <p14:creationId xmlns:p14="http://schemas.microsoft.com/office/powerpoint/2010/main" val="15291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76288" y="404814"/>
            <a:ext cx="8208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1"/>
              <a:t>Always use this formula for finding fractions of whole numbers: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76288" y="1268413"/>
            <a:ext cx="828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‘Whole number </a:t>
            </a:r>
            <a:r>
              <a:rPr lang="en-US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÷ denominator x numerator’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497014" y="2133601"/>
            <a:ext cx="1296987" cy="3095625"/>
            <a:chOff x="703" y="1344"/>
            <a:chExt cx="817" cy="1950"/>
          </a:xfrm>
        </p:grpSpPr>
        <p:sp>
          <p:nvSpPr>
            <p:cNvPr id="3078" name="WordArt 6"/>
            <p:cNvSpPr>
              <a:spLocks noChangeArrowheads="1" noChangeShapeType="1" noTextEdit="1"/>
            </p:cNvSpPr>
            <p:nvPr/>
          </p:nvSpPr>
          <p:spPr bwMode="auto">
            <a:xfrm>
              <a:off x="884" y="1344"/>
              <a:ext cx="499" cy="81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703" y="2205"/>
              <a:ext cx="817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8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884" y="2387"/>
              <a:ext cx="499" cy="9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160839" y="3284539"/>
            <a:ext cx="48577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of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5889625" y="2492376"/>
            <a:ext cx="2305050" cy="2663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55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5816600" y="6237288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Whole number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 flipV="1">
            <a:off x="7040563" y="5157788"/>
            <a:ext cx="144462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368675" y="19891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Numerator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2649538" y="2276476"/>
            <a:ext cx="792162" cy="3587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008313" y="5516563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Denominator</a:t>
            </a: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 flipV="1">
            <a:off x="2649538" y="4868863"/>
            <a:ext cx="647700" cy="647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75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3" grpId="0"/>
      <p:bldP spid="3085" grpId="0"/>
      <p:bldP spid="30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31826" y="188913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Let’s try one...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08089" y="908051"/>
            <a:ext cx="720725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49313" y="2205038"/>
            <a:ext cx="14398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208089" y="2492375"/>
            <a:ext cx="719137" cy="1150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865439" y="2349501"/>
            <a:ext cx="48577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of</a:t>
            </a:r>
          </a:p>
        </p:txBody>
      </p:sp>
      <p:grpSp>
        <p:nvGrpSpPr>
          <p:cNvPr id="4108" name="Group 12"/>
          <p:cNvGrpSpPr>
            <a:grpSpLocks/>
          </p:cNvGrpSpPr>
          <p:nvPr/>
        </p:nvGrpSpPr>
        <p:grpSpPr bwMode="auto">
          <a:xfrm>
            <a:off x="4160839" y="1989138"/>
            <a:ext cx="1944687" cy="1655762"/>
            <a:chOff x="2290" y="1117"/>
            <a:chExt cx="1316" cy="1179"/>
          </a:xfrm>
        </p:grpSpPr>
        <p:sp>
          <p:nvSpPr>
            <p:cNvPr id="41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90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4106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971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5</a:t>
              </a:r>
            </a:p>
          </p:txBody>
        </p:sp>
      </p:grp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136651" y="6308726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Whole number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5168901" y="47244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729038" y="62372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Denominator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081338" y="4365626"/>
            <a:ext cx="5762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>
                <a:cs typeface="Arial" panose="020B0604020202020204" pitchFamily="34" charset="0"/>
              </a:rPr>
              <a:t>÷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969126" y="4437063"/>
            <a:ext cx="79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/>
              <a:t>=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889626" y="623728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7761289" y="4365626"/>
            <a:ext cx="1152525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33</a:t>
            </a:r>
          </a:p>
        </p:txBody>
      </p:sp>
      <p:pic>
        <p:nvPicPr>
          <p:cNvPr id="4119" name="Picture 23" descr="MC9004404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054E-6 L -0.33854 0.34621 " pathEditMode="relative" ptsTypes="AA">
                                      <p:cBhvr>
                                        <p:cTn id="3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0.00023 L 0.29948 0.29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4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105 L 0.53559 0.514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46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4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2" grpId="0"/>
      <p:bldP spid="4114" grpId="0"/>
      <p:bldP spid="4115" grpId="0"/>
      <p:bldP spid="41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31826" y="188913"/>
            <a:ext cx="4321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Another one...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208089" y="908051"/>
            <a:ext cx="720725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49313" y="2205038"/>
            <a:ext cx="14398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1208089" y="2492375"/>
            <a:ext cx="719137" cy="1150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2865439" y="2349501"/>
            <a:ext cx="48577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of</a:t>
            </a: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4160839" y="1989138"/>
            <a:ext cx="1944687" cy="1655762"/>
            <a:chOff x="2290" y="1117"/>
            <a:chExt cx="1316" cy="1179"/>
          </a:xfrm>
        </p:grpSpPr>
        <p:sp>
          <p:nvSpPr>
            <p:cNvPr id="512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90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5</a:t>
              </a:r>
            </a:p>
          </p:txBody>
        </p:sp>
        <p:sp>
          <p:nvSpPr>
            <p:cNvPr id="512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971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36651" y="6308726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Whole number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5168901" y="47244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29038" y="62372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Denominator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81338" y="4365626"/>
            <a:ext cx="5762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>
                <a:cs typeface="Arial" panose="020B0604020202020204" pitchFamily="34" charset="0"/>
              </a:rPr>
              <a:t>÷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969126" y="4437063"/>
            <a:ext cx="79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/>
              <a:t>=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889626" y="623728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7761289" y="4365626"/>
            <a:ext cx="1152525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32</a:t>
            </a:r>
          </a:p>
        </p:txBody>
      </p:sp>
      <p:pic>
        <p:nvPicPr>
          <p:cNvPr id="5137" name="Picture 17" descr="MC9004404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3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054E-6 L -0.33854 0.34621 " pathEditMode="relative" ptsTypes="AA">
                                      <p:cBhvr>
                                        <p:cTn id="3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017E-7 L 0.32292 0.293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4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105 L 0.53559 0.514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46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1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0" grpId="0"/>
      <p:bldP spid="5132" grpId="0"/>
      <p:bldP spid="5133" grpId="0"/>
      <p:bldP spid="5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31826" y="188913"/>
            <a:ext cx="6049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Follow the formula and it’s easy...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1208089" y="908051"/>
            <a:ext cx="720725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49313" y="2205038"/>
            <a:ext cx="14398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208089" y="2492375"/>
            <a:ext cx="719137" cy="1150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865439" y="2349501"/>
            <a:ext cx="48577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of</a:t>
            </a:r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4160839" y="1989138"/>
            <a:ext cx="1944687" cy="1655762"/>
            <a:chOff x="2290" y="1117"/>
            <a:chExt cx="1316" cy="1179"/>
          </a:xfrm>
        </p:grpSpPr>
        <p:sp>
          <p:nvSpPr>
            <p:cNvPr id="615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90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8</a:t>
              </a:r>
            </a:p>
          </p:txBody>
        </p:sp>
        <p:sp>
          <p:nvSpPr>
            <p:cNvPr id="615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971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1</a:t>
              </a:r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136651" y="6308726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Whole number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5168901" y="47244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729038" y="62372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Denominator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81338" y="4365626"/>
            <a:ext cx="5762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>
                <a:cs typeface="Arial" panose="020B0604020202020204" pitchFamily="34" charset="0"/>
              </a:rPr>
              <a:t>÷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969126" y="4437063"/>
            <a:ext cx="79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/>
              <a:t>=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889626" y="623728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60" name="WordArt 16"/>
          <p:cNvSpPr>
            <a:spLocks noChangeArrowheads="1" noChangeShapeType="1" noTextEdit="1"/>
          </p:cNvSpPr>
          <p:nvPr/>
        </p:nvSpPr>
        <p:spPr bwMode="auto">
          <a:xfrm>
            <a:off x="7761289" y="4365626"/>
            <a:ext cx="1152525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54</a:t>
            </a:r>
          </a:p>
        </p:txBody>
      </p:sp>
      <p:pic>
        <p:nvPicPr>
          <p:cNvPr id="6161" name="Picture 17" descr="MC9004404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054E-6 L -0.33854 0.34621 " pathEditMode="relative" ptsTypes="AA">
                                      <p:cBhvr>
                                        <p:cTn id="3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017E-7 L 0.32292 0.293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4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105 L 0.53559 0.514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46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61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4" grpId="0"/>
      <p:bldP spid="6156" grpId="0"/>
      <p:bldP spid="6157" grpId="0"/>
      <p:bldP spid="61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31826" y="188913"/>
            <a:ext cx="6049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Last one...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208089" y="908051"/>
            <a:ext cx="720725" cy="1152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49313" y="2205038"/>
            <a:ext cx="1439862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065213" y="2492375"/>
            <a:ext cx="1079500" cy="1150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865439" y="2349501"/>
            <a:ext cx="485775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of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4160839" y="1989138"/>
            <a:ext cx="1944687" cy="1655762"/>
            <a:chOff x="2290" y="1117"/>
            <a:chExt cx="1316" cy="1179"/>
          </a:xfrm>
        </p:grpSpPr>
        <p:sp>
          <p:nvSpPr>
            <p:cNvPr id="7176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290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9</a:t>
              </a:r>
            </a:p>
          </p:txBody>
        </p:sp>
        <p:sp>
          <p:nvSpPr>
            <p:cNvPr id="717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971" y="1117"/>
              <a:ext cx="635" cy="117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6</a:t>
              </a:r>
            </a:p>
          </p:txBody>
        </p:sp>
      </p:grp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36651" y="6308726"/>
            <a:ext cx="1871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Whole number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5168901" y="4724401"/>
            <a:ext cx="504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x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29038" y="6237288"/>
            <a:ext cx="1871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Denominator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081338" y="4365626"/>
            <a:ext cx="5762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>
                <a:cs typeface="Arial" panose="020B0604020202020204" pitchFamily="34" charset="0"/>
              </a:rPr>
              <a:t>÷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969126" y="4437063"/>
            <a:ext cx="7921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6600" b="1"/>
              <a:t>=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889626" y="623728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Numerator</a:t>
            </a:r>
            <a:r>
              <a:rPr lang="en-GB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7761289" y="4365626"/>
            <a:ext cx="1152525" cy="12239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72</a:t>
            </a:r>
          </a:p>
        </p:txBody>
      </p:sp>
      <p:pic>
        <p:nvPicPr>
          <p:cNvPr id="7185" name="Picture 17" descr="MC9004404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2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054E-6 L -0.33854 0.34621 " pathEditMode="relative" ptsTypes="AA">
                                      <p:cBhvr>
                                        <p:cTn id="3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017E-7 L 0.32292 0.293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46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2105 L 0.53559 0.514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2465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7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8" grpId="0"/>
      <p:bldP spid="7180" grpId="0"/>
      <p:bldP spid="7181" grpId="0"/>
      <p:bldP spid="71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Quick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2190750"/>
            <a:ext cx="8543925" cy="34709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Find 1/5 of £40 </a:t>
            </a:r>
          </a:p>
          <a:p>
            <a:pPr marL="0" indent="0">
              <a:buNone/>
              <a:defRPr/>
            </a:pP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Find 2/3 of £27</a:t>
            </a:r>
          </a:p>
          <a:p>
            <a:pPr marL="0" indent="0">
              <a:buNone/>
              <a:defRPr/>
            </a:pPr>
            <a:endParaRPr lang="en-GB" altLang="en-US" sz="316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Find 5/6 of </a:t>
            </a: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£42 </a:t>
            </a:r>
            <a:endParaRPr lang="en-GB" altLang="en-US" sz="316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defRPr/>
            </a:pP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Find 3/7 of </a:t>
            </a:r>
            <a:r>
              <a:rPr lang="en-GB" altLang="en-US" sz="3169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£56</a:t>
            </a:r>
            <a:endParaRPr lang="en-GB" altLang="en-US" sz="3169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60409" y="2110575"/>
            <a:ext cx="1954666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£8</a:t>
            </a:r>
            <a:endParaRPr lang="en-GB" sz="227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0408" y="2906581"/>
            <a:ext cx="1954666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£18</a:t>
            </a:r>
            <a:endParaRPr lang="en-GB" sz="227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0407" y="3702588"/>
            <a:ext cx="1954666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£35</a:t>
            </a:r>
            <a:endParaRPr lang="en-GB" sz="227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0407" y="4533364"/>
            <a:ext cx="1954666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£24</a:t>
            </a:r>
            <a:endParaRPr lang="en-GB" sz="227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6358952" y="3518720"/>
            <a:ext cx="1813702" cy="125789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2" name="Isosceles Triangle 21"/>
          <p:cNvSpPr/>
          <p:nvPr/>
        </p:nvSpPr>
        <p:spPr>
          <a:xfrm flipV="1">
            <a:off x="6358952" y="2231577"/>
            <a:ext cx="1813702" cy="1257890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23" name="Pentagon 22"/>
          <p:cNvSpPr/>
          <p:nvPr/>
        </p:nvSpPr>
        <p:spPr>
          <a:xfrm rot="16200000">
            <a:off x="6622232" y="4118412"/>
            <a:ext cx="1287143" cy="87760"/>
          </a:xfrm>
          <a:prstGeom prst="homePlate">
            <a:avLst/>
          </a:prstGeom>
          <a:solidFill>
            <a:schemeClr val="accent4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/>
          </a:p>
        </p:txBody>
      </p:sp>
      <p:sp>
        <p:nvSpPr>
          <p:cNvPr id="24" name="Flowchart: Collate 23"/>
          <p:cNvSpPr/>
          <p:nvPr/>
        </p:nvSpPr>
        <p:spPr>
          <a:xfrm>
            <a:off x="6315073" y="2202324"/>
            <a:ext cx="1901461" cy="2603539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63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6038" y="2377844"/>
            <a:ext cx="85953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63" dirty="0"/>
              <a:t>1 minute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749866" y="4133040"/>
            <a:ext cx="992579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900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35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6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94</TotalTime>
  <Words>414</Words>
  <Application>Microsoft Office PowerPoint</Application>
  <PresentationFormat>A4 Paper (210x297 mm)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Corbel</vt:lpstr>
      <vt:lpstr>Parallax</vt:lpstr>
      <vt:lpstr>PowerPoint Presentation</vt:lpstr>
      <vt:lpstr>Objectives</vt:lpstr>
      <vt:lpstr>So lets start with Fractions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Practice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Haigh</dc:creator>
  <cp:lastModifiedBy>Daniela Blaj</cp:lastModifiedBy>
  <cp:revision>9</cp:revision>
  <dcterms:created xsi:type="dcterms:W3CDTF">2015-12-07T21:00:08Z</dcterms:created>
  <dcterms:modified xsi:type="dcterms:W3CDTF">2018-07-05T09:57:24Z</dcterms:modified>
</cp:coreProperties>
</file>